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9" r:id="rId3"/>
    <p:sldId id="260" r:id="rId4"/>
    <p:sldId id="271" r:id="rId5"/>
    <p:sldId id="262" r:id="rId6"/>
    <p:sldId id="263" r:id="rId7"/>
    <p:sldId id="266" r:id="rId8"/>
    <p:sldId id="278" r:id="rId9"/>
    <p:sldId id="279" r:id="rId10"/>
    <p:sldId id="269" r:id="rId11"/>
    <p:sldId id="277" r:id="rId12"/>
    <p:sldId id="270" r:id="rId13"/>
    <p:sldId id="273" r:id="rId14"/>
    <p:sldId id="274" r:id="rId15"/>
    <p:sldId id="268" r:id="rId16"/>
    <p:sldId id="272" r:id="rId17"/>
    <p:sldId id="275" r:id="rId18"/>
    <p:sldId id="257" r:id="rId19"/>
    <p:sldId id="261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Objects="1">
      <p:cViewPr varScale="1">
        <p:scale>
          <a:sx n="92" d="100"/>
          <a:sy n="92" d="100"/>
        </p:scale>
        <p:origin x="-15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45A36-6422-9F44-8FE9-F8AA7C3D1E57}" type="datetimeFigureOut">
              <a:rPr lang="en-US" smtClean="0"/>
              <a:t>1/27/16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C4663D-466D-B44B-A2B5-E801573F2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79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develop pioneering leaders for the digital 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4663D-466D-B44B-A2B5-E801573F2D9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83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Draw picture. Start with just </a:t>
            </a:r>
            <a:r>
              <a:rPr lang="en-US" dirty="0" err="1" smtClean="0"/>
              <a:t>alice</a:t>
            </a:r>
            <a:r>
              <a:rPr lang="en-US" dirty="0" smtClean="0"/>
              <a:t> and bob. Have a channel in between. What do we</a:t>
            </a:r>
            <a:r>
              <a:rPr lang="en-US" baseline="0" dirty="0" smtClean="0"/>
              <a:t> do?</a:t>
            </a:r>
          </a:p>
          <a:p>
            <a:endParaRPr lang="en-US" baseline="0" dirty="0" smtClean="0"/>
          </a:p>
          <a:p>
            <a:r>
              <a:rPr lang="en-US" baseline="0" dirty="0" smtClean="0"/>
              <a:t>Give definition of a scheme</a:t>
            </a:r>
          </a:p>
          <a:p>
            <a:endParaRPr lang="en-US" dirty="0" smtClean="0"/>
          </a:p>
          <a:p>
            <a:r>
              <a:rPr lang="en-US" dirty="0" smtClean="0"/>
              <a:t>Two big issues</a:t>
            </a:r>
            <a:r>
              <a:rPr lang="en-US" baseline="0" dirty="0" smtClean="0"/>
              <a:t> in security: capabilities and 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4663D-466D-B44B-A2B5-E801573F2D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64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</a:t>
            </a:r>
            <a:r>
              <a:rPr lang="en-US" baseline="0" dirty="0" smtClean="0"/>
              <a:t> as running example the substitution cipher from first slide to guide discussion of attacker goals: key recovery, message recovery will come up.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Are these definitions suitable for security? Go through exercise of showing how key recovery resistance or message recovery resistance is not good (partial message recovery)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4663D-466D-B44B-A2B5-E801573F2D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169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6BBDEC-E906-9F47-ACE5-C89669B2B67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22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This is probably too boring. Focus on a new, cool application.</a:t>
            </a:r>
            <a:r>
              <a:rPr lang="en-US" baseline="0" smtClean="0"/>
              <a:t> Something people aren’t expecting. On-line shopping is circa 2000. Let’s get something more hip. (Defer to later.)</a:t>
            </a:r>
          </a:p>
          <a:p>
            <a:endParaRPr lang="en-US" baseline="0" smtClean="0"/>
          </a:p>
          <a:p>
            <a:r>
              <a:rPr lang="en-US" smtClean="0"/>
              <a:t>Actually</a:t>
            </a:r>
            <a:r>
              <a:rPr lang="en-US" baseline="0" smtClean="0"/>
              <a:t> perhaps this is okay spin: this is a pretty pedestrian application, but in fact it’s quite difficult to render secure!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F3C99-7A7E-4D2E-BCDD-8E65AC39841E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53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458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9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43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599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87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05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369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81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383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92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33B95-71A7-3040-91C7-04BB8BB8E9D9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13891-CFD6-E24B-ABC7-3925C708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82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ornelltech/CS5830-Spring16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Cryptography (5830)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21582" y="4724400"/>
            <a:ext cx="72318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Jr</a:t>
            </a:r>
            <a:r>
              <a:rPr lang="en-US" sz="2800" dirty="0" smtClean="0"/>
              <a:t> </a:t>
            </a:r>
            <a:r>
              <a:rPr lang="en-US" sz="2800" dirty="0" err="1" smtClean="0"/>
              <a:t>qrirybc</a:t>
            </a:r>
            <a:r>
              <a:rPr lang="en-US" sz="2800" dirty="0" smtClean="0"/>
              <a:t> </a:t>
            </a:r>
            <a:r>
              <a:rPr lang="en-US" sz="2800" dirty="0" err="1" smtClean="0"/>
              <a:t>cvbarrevat</a:t>
            </a:r>
            <a:r>
              <a:rPr lang="en-US" sz="2800" dirty="0" smtClean="0"/>
              <a:t> </a:t>
            </a:r>
            <a:r>
              <a:rPr lang="en-US" sz="2800" dirty="0" err="1" smtClean="0"/>
              <a:t>yrnqref</a:t>
            </a:r>
            <a:r>
              <a:rPr lang="en-US" sz="2800" dirty="0" smtClean="0"/>
              <a:t> </a:t>
            </a:r>
            <a:r>
              <a:rPr lang="en-US" sz="2800" dirty="0" err="1" smtClean="0"/>
              <a:t>sbe</a:t>
            </a:r>
            <a:r>
              <a:rPr lang="en-US" sz="2800" dirty="0" smtClean="0"/>
              <a:t> </a:t>
            </a:r>
            <a:r>
              <a:rPr lang="en-US" sz="2800" dirty="0" err="1" smtClean="0"/>
              <a:t>gur</a:t>
            </a:r>
            <a:r>
              <a:rPr lang="en-US" sz="2800" dirty="0" smtClean="0"/>
              <a:t> </a:t>
            </a:r>
            <a:r>
              <a:rPr lang="en-US" sz="2800" dirty="0" err="1" smtClean="0"/>
              <a:t>qvtvgny</a:t>
            </a:r>
            <a:r>
              <a:rPr lang="en-US" sz="2800" dirty="0" smtClean="0"/>
              <a:t> </a:t>
            </a:r>
            <a:r>
              <a:rPr lang="en-US" sz="2800" dirty="0" err="1" smtClean="0"/>
              <a:t>ntr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51994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Shannon’s security notion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2000" y="1478340"/>
            <a:ext cx="7645542" cy="1569660"/>
          </a:xfrm>
          <a:prstGeom prst="rect">
            <a:avLst/>
          </a:prstGeom>
          <a:noFill/>
          <a:ln>
            <a:solidFill>
              <a:srgbClr val="3366FF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Def.  A symmetric encryption </a:t>
            </a:r>
            <a:r>
              <a:rPr lang="en-US" sz="2400" dirty="0" smtClean="0"/>
              <a:t>scheme E </a:t>
            </a:r>
            <a:r>
              <a:rPr lang="en-US" sz="2400" dirty="0" smtClean="0"/>
              <a:t>is </a:t>
            </a:r>
            <a:r>
              <a:rPr lang="en-US" sz="2400" dirty="0" smtClean="0">
                <a:solidFill>
                  <a:srgbClr val="3366FF"/>
                </a:solidFill>
              </a:rPr>
              <a:t>perfectly secure </a:t>
            </a:r>
            <a:r>
              <a:rPr lang="en-US" sz="2400" dirty="0" smtClean="0"/>
              <a:t>if </a:t>
            </a:r>
          </a:p>
          <a:p>
            <a:r>
              <a:rPr lang="en-US" sz="2400" dirty="0" smtClean="0"/>
              <a:t>for all messages M,M’</a:t>
            </a:r>
            <a:r>
              <a:rPr lang="en-US" sz="2400" dirty="0"/>
              <a:t>	 </a:t>
            </a:r>
            <a:r>
              <a:rPr lang="en-US" sz="2400" dirty="0" smtClean="0"/>
              <a:t> and </a:t>
            </a:r>
            <a:r>
              <a:rPr lang="en-US" sz="2400" dirty="0" err="1" smtClean="0"/>
              <a:t>ciphertexts</a:t>
            </a:r>
            <a:r>
              <a:rPr lang="en-US" sz="2400" dirty="0" smtClean="0"/>
              <a:t> C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	  </a:t>
            </a:r>
            <a:r>
              <a:rPr lang="en-US" sz="2400" dirty="0" err="1" smtClean="0"/>
              <a:t>Pr</a:t>
            </a:r>
            <a:r>
              <a:rPr lang="en-US" sz="2400" dirty="0" smtClean="0"/>
              <a:t>[ E(K,M) = C ]   =   </a:t>
            </a:r>
            <a:r>
              <a:rPr lang="en-US" sz="2400" dirty="0" err="1" smtClean="0"/>
              <a:t>Pr</a:t>
            </a:r>
            <a:r>
              <a:rPr lang="en-US" sz="2400" dirty="0" smtClean="0"/>
              <a:t>[ E(K,M’) = C ]</a:t>
            </a:r>
          </a:p>
          <a:p>
            <a:r>
              <a:rPr lang="en-US" sz="2400" dirty="0" smtClean="0"/>
              <a:t>where probabilities are over choice of K 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3200400"/>
            <a:ext cx="8693180" cy="35394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 words: </a:t>
            </a:r>
          </a:p>
          <a:p>
            <a:r>
              <a:rPr lang="en-US" sz="2800" dirty="0" smtClean="0"/>
              <a:t>each message is equally likely to map to a given </a:t>
            </a:r>
            <a:r>
              <a:rPr lang="en-US" sz="2800" dirty="0" err="1" smtClean="0"/>
              <a:t>ciphertext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In other words: </a:t>
            </a:r>
          </a:p>
          <a:p>
            <a:r>
              <a:rPr lang="en-US" sz="2800" dirty="0" smtClean="0"/>
              <a:t>seeing a </a:t>
            </a:r>
            <a:r>
              <a:rPr lang="en-US" sz="2800" dirty="0" err="1" smtClean="0"/>
              <a:t>ciphertext</a:t>
            </a:r>
            <a:r>
              <a:rPr lang="en-US" sz="2800" dirty="0" smtClean="0"/>
              <a:t> leaks nothing about what </a:t>
            </a:r>
          </a:p>
          <a:p>
            <a:r>
              <a:rPr lang="en-US" sz="2800" dirty="0" smtClean="0"/>
              <a:t>message was encrypted</a:t>
            </a:r>
          </a:p>
          <a:p>
            <a:endParaRPr lang="en-US" sz="2800" dirty="0"/>
          </a:p>
          <a:p>
            <a:r>
              <a:rPr lang="en-US" sz="2800" dirty="0" smtClean="0"/>
              <a:t>Does a substitution cipher meet this definition?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07520" y="6193088"/>
            <a:ext cx="722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No!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894170" y="762000"/>
            <a:ext cx="792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(1949)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096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One-time pads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9764" y="1600200"/>
            <a:ext cx="40522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Fix some message length L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519764" y="2219980"/>
            <a:ext cx="8057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Key generation: </a:t>
            </a:r>
            <a:r>
              <a:rPr lang="en-US" sz="2800" dirty="0" smtClean="0"/>
              <a:t>output random bit string K of length L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552121" y="3362980"/>
            <a:ext cx="24015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E(K,M) =  M    K</a:t>
            </a:r>
            <a:endParaRPr lang="en-US" sz="2800" dirty="0"/>
          </a:p>
        </p:txBody>
      </p:sp>
      <p:grpSp>
        <p:nvGrpSpPr>
          <p:cNvPr id="8" name="Group 43"/>
          <p:cNvGrpSpPr>
            <a:grpSpLocks/>
          </p:cNvGrpSpPr>
          <p:nvPr/>
        </p:nvGrpSpPr>
        <p:grpSpPr bwMode="auto">
          <a:xfrm flipV="1">
            <a:off x="3380921" y="3581400"/>
            <a:ext cx="193675" cy="214313"/>
            <a:chOff x="3113" y="1689"/>
            <a:chExt cx="122" cy="135"/>
          </a:xfrm>
        </p:grpSpPr>
        <p:sp>
          <p:nvSpPr>
            <p:cNvPr id="9" name="Line 44"/>
            <p:cNvSpPr>
              <a:spLocks noChangeShapeType="1"/>
            </p:cNvSpPr>
            <p:nvPr/>
          </p:nvSpPr>
          <p:spPr bwMode="auto">
            <a:xfrm flipV="1">
              <a:off x="3174" y="1689"/>
              <a:ext cx="0" cy="135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Oval 45"/>
            <p:cNvSpPr>
              <a:spLocks noChangeArrowheads="1"/>
            </p:cNvSpPr>
            <p:nvPr/>
          </p:nvSpPr>
          <p:spPr bwMode="auto">
            <a:xfrm>
              <a:off x="3113" y="1701"/>
              <a:ext cx="122" cy="123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Line 46"/>
            <p:cNvSpPr>
              <a:spLocks noChangeShapeType="1"/>
            </p:cNvSpPr>
            <p:nvPr/>
          </p:nvSpPr>
          <p:spPr bwMode="auto">
            <a:xfrm>
              <a:off x="3113" y="1762"/>
              <a:ext cx="12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322802" y="3352800"/>
            <a:ext cx="22971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</a:t>
            </a:r>
            <a:r>
              <a:rPr lang="en-US" sz="2800" dirty="0" smtClean="0"/>
              <a:t>(K,C) =  C     K </a:t>
            </a:r>
            <a:endParaRPr lang="en-US" sz="2800" dirty="0"/>
          </a:p>
        </p:txBody>
      </p:sp>
      <p:grpSp>
        <p:nvGrpSpPr>
          <p:cNvPr id="13" name="Group 43"/>
          <p:cNvGrpSpPr>
            <a:grpSpLocks/>
          </p:cNvGrpSpPr>
          <p:nvPr/>
        </p:nvGrpSpPr>
        <p:grpSpPr bwMode="auto">
          <a:xfrm flipV="1">
            <a:off x="7038521" y="3571220"/>
            <a:ext cx="193675" cy="214313"/>
            <a:chOff x="3113" y="1689"/>
            <a:chExt cx="122" cy="135"/>
          </a:xfrm>
        </p:grpSpPr>
        <p:sp>
          <p:nvSpPr>
            <p:cNvPr id="14" name="Line 44"/>
            <p:cNvSpPr>
              <a:spLocks noChangeShapeType="1"/>
            </p:cNvSpPr>
            <p:nvPr/>
          </p:nvSpPr>
          <p:spPr bwMode="auto">
            <a:xfrm flipV="1">
              <a:off x="3174" y="1689"/>
              <a:ext cx="0" cy="135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Oval 45"/>
            <p:cNvSpPr>
              <a:spLocks noChangeArrowheads="1"/>
            </p:cNvSpPr>
            <p:nvPr/>
          </p:nvSpPr>
          <p:spPr bwMode="auto">
            <a:xfrm>
              <a:off x="3113" y="1701"/>
              <a:ext cx="122" cy="123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Line 46"/>
            <p:cNvSpPr>
              <a:spLocks noChangeShapeType="1"/>
            </p:cNvSpPr>
            <p:nvPr/>
          </p:nvSpPr>
          <p:spPr bwMode="auto">
            <a:xfrm>
              <a:off x="3113" y="1762"/>
              <a:ext cx="12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-2189238" y="478971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496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Shannon’s security notion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2000" y="1478340"/>
            <a:ext cx="7425681" cy="1569660"/>
          </a:xfrm>
          <a:prstGeom prst="rect">
            <a:avLst/>
          </a:prstGeom>
          <a:noFill/>
          <a:ln>
            <a:solidFill>
              <a:srgbClr val="3366FF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Def.  A symmetric encryption scheme is </a:t>
            </a:r>
            <a:r>
              <a:rPr lang="en-US" sz="2400" dirty="0" smtClean="0">
                <a:solidFill>
                  <a:srgbClr val="3366FF"/>
                </a:solidFill>
              </a:rPr>
              <a:t>perfectly secure </a:t>
            </a:r>
            <a:r>
              <a:rPr lang="en-US" sz="2400" dirty="0" smtClean="0"/>
              <a:t>if </a:t>
            </a:r>
          </a:p>
          <a:p>
            <a:r>
              <a:rPr lang="en-US" sz="2400" dirty="0" smtClean="0"/>
              <a:t>for all messages M,M’</a:t>
            </a:r>
            <a:r>
              <a:rPr lang="en-US" sz="2400" dirty="0"/>
              <a:t>	 </a:t>
            </a:r>
            <a:r>
              <a:rPr lang="en-US" sz="2400" dirty="0" smtClean="0"/>
              <a:t> and </a:t>
            </a:r>
            <a:r>
              <a:rPr lang="en-US" sz="2400" dirty="0" err="1" smtClean="0"/>
              <a:t>ciphertexts</a:t>
            </a:r>
            <a:r>
              <a:rPr lang="en-US" sz="2400" dirty="0" smtClean="0"/>
              <a:t> C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	  </a:t>
            </a:r>
            <a:r>
              <a:rPr lang="en-US" sz="2400" dirty="0" err="1" smtClean="0"/>
              <a:t>Pr</a:t>
            </a:r>
            <a:r>
              <a:rPr lang="en-US" sz="2400" dirty="0" smtClean="0"/>
              <a:t>[ E(K,M) = C ]   =   </a:t>
            </a:r>
            <a:r>
              <a:rPr lang="en-US" sz="2400" dirty="0" err="1" smtClean="0"/>
              <a:t>Pr</a:t>
            </a:r>
            <a:r>
              <a:rPr lang="en-US" sz="2400" dirty="0" smtClean="0"/>
              <a:t>[ E(K,M’) = C ]</a:t>
            </a:r>
          </a:p>
          <a:p>
            <a:r>
              <a:rPr lang="en-US" sz="2400" dirty="0" smtClean="0"/>
              <a:t>where probabilities are over choice of K 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762000" y="3916740"/>
            <a:ext cx="7425681" cy="461665"/>
          </a:xfrm>
          <a:prstGeom prst="rect">
            <a:avLst/>
          </a:prstGeom>
          <a:noFill/>
          <a:ln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Thm</a:t>
            </a:r>
            <a:r>
              <a:rPr lang="en-US" sz="2400" dirty="0" smtClean="0"/>
              <a:t>.  OTP is </a:t>
            </a:r>
            <a:r>
              <a:rPr lang="en-US" sz="2400" dirty="0" smtClean="0">
                <a:solidFill>
                  <a:srgbClr val="3366FF"/>
                </a:solidFill>
              </a:rPr>
              <a:t>perfectly secure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583715" y="5389235"/>
            <a:ext cx="28947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</a:t>
            </a:r>
            <a:r>
              <a:rPr lang="en-US" sz="2800" dirty="0" err="1"/>
              <a:t>Pr</a:t>
            </a:r>
            <a:r>
              <a:rPr lang="en-US" sz="2800" dirty="0"/>
              <a:t>[ </a:t>
            </a:r>
            <a:r>
              <a:rPr lang="en-US" sz="2800" dirty="0" smtClean="0"/>
              <a:t>K </a:t>
            </a:r>
            <a:r>
              <a:rPr lang="en-US" sz="2800" dirty="0"/>
              <a:t> </a:t>
            </a:r>
            <a:r>
              <a:rPr lang="en-US" sz="2800" dirty="0" smtClean="0"/>
              <a:t>   M </a:t>
            </a:r>
            <a:r>
              <a:rPr lang="en-US" sz="2800" dirty="0"/>
              <a:t>= C </a:t>
            </a:r>
            <a:r>
              <a:rPr lang="en-US" sz="2800" dirty="0" smtClean="0"/>
              <a:t>]   =    </a:t>
            </a:r>
            <a:endParaRPr lang="en-US" sz="2800" dirty="0"/>
          </a:p>
        </p:txBody>
      </p:sp>
      <p:grpSp>
        <p:nvGrpSpPr>
          <p:cNvPr id="7" name="Group 43"/>
          <p:cNvGrpSpPr>
            <a:grpSpLocks/>
          </p:cNvGrpSpPr>
          <p:nvPr/>
        </p:nvGrpSpPr>
        <p:grpSpPr bwMode="auto">
          <a:xfrm flipV="1">
            <a:off x="2561448" y="5606103"/>
            <a:ext cx="193675" cy="214313"/>
            <a:chOff x="3113" y="1689"/>
            <a:chExt cx="122" cy="135"/>
          </a:xfrm>
        </p:grpSpPr>
        <p:sp>
          <p:nvSpPr>
            <p:cNvPr id="8" name="Line 44"/>
            <p:cNvSpPr>
              <a:spLocks noChangeShapeType="1"/>
            </p:cNvSpPr>
            <p:nvPr/>
          </p:nvSpPr>
          <p:spPr bwMode="auto">
            <a:xfrm flipV="1">
              <a:off x="3174" y="1689"/>
              <a:ext cx="0" cy="135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Oval 45"/>
            <p:cNvSpPr>
              <a:spLocks noChangeArrowheads="1"/>
            </p:cNvSpPr>
            <p:nvPr/>
          </p:nvSpPr>
          <p:spPr bwMode="auto">
            <a:xfrm>
              <a:off x="3113" y="1701"/>
              <a:ext cx="122" cy="123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Line 46"/>
            <p:cNvSpPr>
              <a:spLocks noChangeShapeType="1"/>
            </p:cNvSpPr>
            <p:nvPr/>
          </p:nvSpPr>
          <p:spPr bwMode="auto">
            <a:xfrm>
              <a:off x="3113" y="1762"/>
              <a:ext cx="12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782611" y="4843982"/>
            <a:ext cx="4204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For any  C and M of length L bits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456093" y="5410200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1 / 2</a:t>
            </a:r>
            <a:r>
              <a:rPr lang="en-US" sz="2800" baseline="30000" dirty="0" smtClean="0"/>
              <a:t>L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4274988" y="6029980"/>
            <a:ext cx="2480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</a:t>
            </a:r>
            <a:r>
              <a:rPr lang="en-US" sz="2800" dirty="0" err="1"/>
              <a:t>Pr</a:t>
            </a:r>
            <a:r>
              <a:rPr lang="en-US" sz="2800" dirty="0"/>
              <a:t>[ </a:t>
            </a:r>
            <a:r>
              <a:rPr lang="en-US" sz="2800" dirty="0" smtClean="0"/>
              <a:t>K </a:t>
            </a:r>
            <a:r>
              <a:rPr lang="en-US" sz="2800" dirty="0"/>
              <a:t> </a:t>
            </a:r>
            <a:r>
              <a:rPr lang="en-US" sz="2800" dirty="0" smtClean="0"/>
              <a:t>   M’ </a:t>
            </a:r>
            <a:r>
              <a:rPr lang="en-US" sz="2800" dirty="0"/>
              <a:t>= C </a:t>
            </a:r>
            <a:r>
              <a:rPr lang="en-US" sz="2800" dirty="0" smtClean="0"/>
              <a:t>]     </a:t>
            </a:r>
            <a:endParaRPr lang="en-US" sz="2800" dirty="0"/>
          </a:p>
        </p:txBody>
      </p:sp>
      <p:grpSp>
        <p:nvGrpSpPr>
          <p:cNvPr id="14" name="Group 43"/>
          <p:cNvGrpSpPr>
            <a:grpSpLocks/>
          </p:cNvGrpSpPr>
          <p:nvPr/>
        </p:nvGrpSpPr>
        <p:grpSpPr bwMode="auto">
          <a:xfrm flipV="1">
            <a:off x="5252721" y="6246848"/>
            <a:ext cx="193675" cy="214313"/>
            <a:chOff x="3113" y="1689"/>
            <a:chExt cx="122" cy="135"/>
          </a:xfrm>
        </p:grpSpPr>
        <p:sp>
          <p:nvSpPr>
            <p:cNvPr id="15" name="Line 44"/>
            <p:cNvSpPr>
              <a:spLocks noChangeShapeType="1"/>
            </p:cNvSpPr>
            <p:nvPr/>
          </p:nvSpPr>
          <p:spPr bwMode="auto">
            <a:xfrm flipV="1">
              <a:off x="3174" y="1689"/>
              <a:ext cx="0" cy="135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Oval 45"/>
            <p:cNvSpPr>
              <a:spLocks noChangeArrowheads="1"/>
            </p:cNvSpPr>
            <p:nvPr/>
          </p:nvSpPr>
          <p:spPr bwMode="auto">
            <a:xfrm>
              <a:off x="3113" y="1701"/>
              <a:ext cx="122" cy="123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Line 46"/>
            <p:cNvSpPr>
              <a:spLocks noChangeShapeType="1"/>
            </p:cNvSpPr>
            <p:nvPr/>
          </p:nvSpPr>
          <p:spPr bwMode="auto">
            <a:xfrm>
              <a:off x="3113" y="1762"/>
              <a:ext cx="12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601082" y="6029980"/>
            <a:ext cx="28947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</a:t>
            </a:r>
            <a:r>
              <a:rPr lang="en-US" sz="2800" dirty="0" err="1"/>
              <a:t>Pr</a:t>
            </a:r>
            <a:r>
              <a:rPr lang="en-US" sz="2800" dirty="0"/>
              <a:t>[ </a:t>
            </a:r>
            <a:r>
              <a:rPr lang="en-US" sz="2800" dirty="0" smtClean="0"/>
              <a:t>K </a:t>
            </a:r>
            <a:r>
              <a:rPr lang="en-US" sz="2800" dirty="0"/>
              <a:t> </a:t>
            </a:r>
            <a:r>
              <a:rPr lang="en-US" sz="2800" dirty="0" smtClean="0"/>
              <a:t>   M </a:t>
            </a:r>
            <a:r>
              <a:rPr lang="en-US" sz="2800" dirty="0"/>
              <a:t>= C </a:t>
            </a:r>
            <a:r>
              <a:rPr lang="en-US" sz="2800" dirty="0" smtClean="0"/>
              <a:t>]   =    </a:t>
            </a:r>
            <a:endParaRPr lang="en-US" sz="2800" dirty="0"/>
          </a:p>
        </p:txBody>
      </p:sp>
      <p:grpSp>
        <p:nvGrpSpPr>
          <p:cNvPr id="25" name="Group 43"/>
          <p:cNvGrpSpPr>
            <a:grpSpLocks/>
          </p:cNvGrpSpPr>
          <p:nvPr/>
        </p:nvGrpSpPr>
        <p:grpSpPr bwMode="auto">
          <a:xfrm flipV="1">
            <a:off x="2578815" y="6246848"/>
            <a:ext cx="193675" cy="214313"/>
            <a:chOff x="3113" y="1689"/>
            <a:chExt cx="122" cy="135"/>
          </a:xfrm>
        </p:grpSpPr>
        <p:sp>
          <p:nvSpPr>
            <p:cNvPr id="26" name="Line 44"/>
            <p:cNvSpPr>
              <a:spLocks noChangeShapeType="1"/>
            </p:cNvSpPr>
            <p:nvPr/>
          </p:nvSpPr>
          <p:spPr bwMode="auto">
            <a:xfrm flipV="1">
              <a:off x="3174" y="1689"/>
              <a:ext cx="0" cy="135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45"/>
            <p:cNvSpPr>
              <a:spLocks noChangeArrowheads="1"/>
            </p:cNvSpPr>
            <p:nvPr/>
          </p:nvSpPr>
          <p:spPr bwMode="auto">
            <a:xfrm>
              <a:off x="3113" y="1701"/>
              <a:ext cx="122" cy="123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Line 46"/>
            <p:cNvSpPr>
              <a:spLocks noChangeShapeType="1"/>
            </p:cNvSpPr>
            <p:nvPr/>
          </p:nvSpPr>
          <p:spPr bwMode="auto">
            <a:xfrm>
              <a:off x="3113" y="1762"/>
              <a:ext cx="12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894170" y="762000"/>
            <a:ext cx="792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(1949)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268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12" grpId="0"/>
      <p:bldP spid="13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loud 21"/>
          <p:cNvSpPr/>
          <p:nvPr/>
        </p:nvSpPr>
        <p:spPr>
          <a:xfrm>
            <a:off x="1447800" y="457200"/>
            <a:ext cx="4191000" cy="2209800"/>
          </a:xfrm>
          <a:prstGeom prst="cloud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810000" y="685800"/>
            <a:ext cx="9450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Internet</a:t>
            </a:r>
            <a:endParaRPr lang="en-US"/>
          </a:p>
        </p:txBody>
      </p:sp>
      <p:pic>
        <p:nvPicPr>
          <p:cNvPr id="2050" name="Picture 2" descr="C:\Documents and Settings\rist\Local Settings\Temporary Internet Files\Content.IE5\QB8JK7EN\MCj04415380000[1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" y="914400"/>
            <a:ext cx="1207394" cy="1190624"/>
          </a:xfrm>
          <a:prstGeom prst="rect">
            <a:avLst/>
          </a:prstGeom>
          <a:noFill/>
        </p:spPr>
      </p:pic>
      <p:cxnSp>
        <p:nvCxnSpPr>
          <p:cNvPr id="37" name="Straight Arrow Connector 36"/>
          <p:cNvCxnSpPr/>
          <p:nvPr/>
        </p:nvCxnSpPr>
        <p:spPr>
          <a:xfrm flipV="1">
            <a:off x="1295400" y="1676400"/>
            <a:ext cx="4800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1828800" y="2971800"/>
            <a:ext cx="5410200" cy="685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Does OTP provide a secure channel?</a:t>
            </a:r>
            <a:endParaRPr lang="en-US" sz="2000" dirty="0"/>
          </a:p>
        </p:txBody>
      </p:sp>
      <p:pic>
        <p:nvPicPr>
          <p:cNvPr id="34" name="Picture 3" descr="C:\Documents and Settings\rist\Local Settings\Temporary Internet Files\Content.IE5\CNYX6FYV\MCj04352420000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435812" y="990600"/>
            <a:ext cx="779079" cy="1541463"/>
          </a:xfrm>
          <a:prstGeom prst="rect">
            <a:avLst/>
          </a:prstGeom>
          <a:noFill/>
        </p:spPr>
      </p:pic>
      <p:sp>
        <p:nvSpPr>
          <p:cNvPr id="35" name="TextBox 34"/>
          <p:cNvSpPr txBox="1"/>
          <p:nvPr/>
        </p:nvSpPr>
        <p:spPr>
          <a:xfrm>
            <a:off x="5521412" y="609600"/>
            <a:ext cx="200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http://amazon.com</a:t>
            </a:r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725899" y="1143000"/>
            <a:ext cx="1084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 M    K</a:t>
            </a:r>
            <a:endParaRPr lang="en-US" sz="2800" dirty="0"/>
          </a:p>
        </p:txBody>
      </p:sp>
      <p:grpSp>
        <p:nvGrpSpPr>
          <p:cNvPr id="19" name="Group 43"/>
          <p:cNvGrpSpPr>
            <a:grpSpLocks/>
          </p:cNvGrpSpPr>
          <p:nvPr/>
        </p:nvGrpSpPr>
        <p:grpSpPr bwMode="auto">
          <a:xfrm flipV="1">
            <a:off x="3257343" y="1366837"/>
            <a:ext cx="193675" cy="214313"/>
            <a:chOff x="3113" y="1689"/>
            <a:chExt cx="122" cy="135"/>
          </a:xfrm>
        </p:grpSpPr>
        <p:sp>
          <p:nvSpPr>
            <p:cNvPr id="20" name="Line 44"/>
            <p:cNvSpPr>
              <a:spLocks noChangeShapeType="1"/>
            </p:cNvSpPr>
            <p:nvPr/>
          </p:nvSpPr>
          <p:spPr bwMode="auto">
            <a:xfrm flipV="1">
              <a:off x="3174" y="1689"/>
              <a:ext cx="0" cy="135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Oval 45"/>
            <p:cNvSpPr>
              <a:spLocks noChangeArrowheads="1"/>
            </p:cNvSpPr>
            <p:nvPr/>
          </p:nvSpPr>
          <p:spPr bwMode="auto">
            <a:xfrm>
              <a:off x="3113" y="1701"/>
              <a:ext cx="122" cy="123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Line 46"/>
            <p:cNvSpPr>
              <a:spLocks noChangeShapeType="1"/>
            </p:cNvSpPr>
            <p:nvPr/>
          </p:nvSpPr>
          <p:spPr bwMode="auto">
            <a:xfrm>
              <a:off x="3113" y="1762"/>
              <a:ext cx="12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34886" y="4038600"/>
            <a:ext cx="3093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Integrity easily violated</a:t>
            </a:r>
            <a:endParaRPr lang="en-US" sz="24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" y="4572000"/>
            <a:ext cx="5744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Reuse of K for messages M,M’  leaks M     M’</a:t>
            </a:r>
            <a:endParaRPr lang="en-US" sz="2400" dirty="0"/>
          </a:p>
        </p:txBody>
      </p:sp>
      <p:grpSp>
        <p:nvGrpSpPr>
          <p:cNvPr id="28" name="Group 43"/>
          <p:cNvGrpSpPr>
            <a:grpSpLocks/>
          </p:cNvGrpSpPr>
          <p:nvPr/>
        </p:nvGrpSpPr>
        <p:grpSpPr bwMode="auto">
          <a:xfrm flipV="1">
            <a:off x="5292725" y="4724400"/>
            <a:ext cx="193675" cy="214313"/>
            <a:chOff x="3113" y="1689"/>
            <a:chExt cx="122" cy="135"/>
          </a:xfrm>
        </p:grpSpPr>
        <p:sp>
          <p:nvSpPr>
            <p:cNvPr id="29" name="Line 44"/>
            <p:cNvSpPr>
              <a:spLocks noChangeShapeType="1"/>
            </p:cNvSpPr>
            <p:nvPr/>
          </p:nvSpPr>
          <p:spPr bwMode="auto">
            <a:xfrm flipV="1">
              <a:off x="3174" y="1689"/>
              <a:ext cx="0" cy="135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Oval 45"/>
            <p:cNvSpPr>
              <a:spLocks noChangeArrowheads="1"/>
            </p:cNvSpPr>
            <p:nvPr/>
          </p:nvSpPr>
          <p:spPr bwMode="auto">
            <a:xfrm>
              <a:off x="3113" y="1701"/>
              <a:ext cx="122" cy="123"/>
            </a:xfrm>
            <a:prstGeom prst="ellips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Line 46"/>
            <p:cNvSpPr>
              <a:spLocks noChangeShapeType="1"/>
            </p:cNvSpPr>
            <p:nvPr/>
          </p:nvSpPr>
          <p:spPr bwMode="auto">
            <a:xfrm>
              <a:off x="3113" y="1762"/>
              <a:ext cx="12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304800" y="5060172"/>
            <a:ext cx="8622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Encrypting same message twice under K leaks the message equality</a:t>
            </a:r>
            <a:endParaRPr lang="en-US" sz="2400" dirty="0"/>
          </a:p>
        </p:txBody>
      </p:sp>
      <p:sp>
        <p:nvSpPr>
          <p:cNvPr id="41" name="TextBox 40"/>
          <p:cNvSpPr txBox="1"/>
          <p:nvPr/>
        </p:nvSpPr>
        <p:spPr>
          <a:xfrm>
            <a:off x="304800" y="5552809"/>
            <a:ext cx="3952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K must be as large as message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304800" y="6005544"/>
            <a:ext cx="3306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Message length revealed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96780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7" grpId="0"/>
      <p:bldP spid="40" grpId="0"/>
      <p:bldP spid="41" grpId="0"/>
      <p:bldP spid="4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62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Security notions are hard to get right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480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basic primitives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52596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Symmetric cryptography (shared key  K)</a:t>
            </a:r>
          </a:p>
          <a:p>
            <a:pPr lvl="1"/>
            <a:r>
              <a:rPr lang="en-US" dirty="0" smtClean="0"/>
              <a:t>encryption &amp; decryption using K</a:t>
            </a:r>
          </a:p>
          <a:p>
            <a:pPr lvl="1"/>
            <a:r>
              <a:rPr lang="en-US" dirty="0" smtClean="0"/>
              <a:t>message authentication using K</a:t>
            </a:r>
          </a:p>
          <a:p>
            <a:pPr lvl="1"/>
            <a:r>
              <a:rPr lang="en-US" dirty="0" smtClean="0"/>
              <a:t>pseudorandom functions (PRF)</a:t>
            </a:r>
          </a:p>
          <a:p>
            <a:r>
              <a:rPr lang="en-US" dirty="0" smtClean="0"/>
              <a:t>Public-key cryptography (public key </a:t>
            </a:r>
            <a:r>
              <a:rPr lang="en-US" dirty="0" err="1" smtClean="0"/>
              <a:t>pk</a:t>
            </a:r>
            <a:r>
              <a:rPr lang="en-US" dirty="0" smtClean="0"/>
              <a:t>, secret key </a:t>
            </a:r>
            <a:r>
              <a:rPr lang="en-US" dirty="0" err="1" smtClean="0"/>
              <a:t>sk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encrypt with </a:t>
            </a:r>
            <a:r>
              <a:rPr lang="en-US" dirty="0" err="1" smtClean="0"/>
              <a:t>pk</a:t>
            </a:r>
            <a:r>
              <a:rPr lang="en-US" dirty="0" smtClean="0"/>
              <a:t> and decrypt with </a:t>
            </a:r>
            <a:r>
              <a:rPr lang="en-US" dirty="0" err="1" smtClean="0"/>
              <a:t>sk</a:t>
            </a:r>
            <a:endParaRPr lang="en-US" dirty="0" smtClean="0"/>
          </a:p>
          <a:p>
            <a:pPr lvl="1"/>
            <a:r>
              <a:rPr lang="en-US" dirty="0" smtClean="0"/>
              <a:t>digitally sign using </a:t>
            </a:r>
            <a:r>
              <a:rPr lang="en-US" dirty="0" err="1" smtClean="0"/>
              <a:t>sk</a:t>
            </a:r>
            <a:r>
              <a:rPr lang="en-US" dirty="0" smtClean="0"/>
              <a:t> and verify with </a:t>
            </a:r>
            <a:r>
              <a:rPr lang="en-US" dirty="0" err="1" smtClean="0"/>
              <a:t>pk</a:t>
            </a:r>
            <a:endParaRPr lang="en-US" dirty="0" smtClean="0"/>
          </a:p>
          <a:p>
            <a:r>
              <a:rPr lang="en-US" dirty="0" smtClean="0"/>
              <a:t>Hash functions  (no keys)</a:t>
            </a:r>
          </a:p>
          <a:p>
            <a:pPr lvl="1"/>
            <a:r>
              <a:rPr lang="en-US" dirty="0" smtClean="0"/>
              <a:t>used to “compress” messages in a secure </a:t>
            </a:r>
            <a:r>
              <a:rPr lang="en-US" dirty="0" smtClean="0"/>
              <a:t>way</a:t>
            </a:r>
          </a:p>
        </p:txBody>
      </p:sp>
    </p:spTree>
    <p:extLst>
      <p:ext uri="{BB962C8B-B14F-4D97-AF65-F5344CB8AC3E}">
        <p14:creationId xmlns:p14="http://schemas.microsoft.com/office/powerpoint/2010/main" val="2926151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cryptography stack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200" y="5329535"/>
            <a:ext cx="2185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Basic primitives</a:t>
            </a:r>
            <a:endParaRPr lang="en-US" sz="24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5257800"/>
            <a:ext cx="628009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6200" y="3124200"/>
            <a:ext cx="19446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Constructions</a:t>
            </a:r>
            <a:endParaRPr lang="en-US" sz="2400" b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609600" y="3048000"/>
            <a:ext cx="628009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70800" y="5987996"/>
            <a:ext cx="5761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AES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676400" y="5987996"/>
            <a:ext cx="1000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SHA256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2986365" y="6000690"/>
            <a:ext cx="595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RSA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3797077" y="6000690"/>
            <a:ext cx="2279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Elliptic curve groups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76200" y="1447800"/>
            <a:ext cx="1968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Abstract tools</a:t>
            </a:r>
            <a:endParaRPr lang="en-US" sz="2400" b="1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609600" y="1447800"/>
            <a:ext cx="628009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81600" y="2057400"/>
            <a:ext cx="540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TLS</a:t>
            </a:r>
          </a:p>
          <a:p>
            <a:r>
              <a:rPr lang="en-US" dirty="0" smtClean="0"/>
              <a:t>SSH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060013" y="213360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PGP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7200" y="2096869"/>
            <a:ext cx="1885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Length-preserving </a:t>
            </a:r>
          </a:p>
          <a:p>
            <a:r>
              <a:rPr lang="en-US" dirty="0" smtClean="0"/>
              <a:t>Encryption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438400" y="1752600"/>
            <a:ext cx="18282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Length-extending</a:t>
            </a:r>
          </a:p>
          <a:p>
            <a:r>
              <a:rPr lang="en-US" dirty="0" smtClean="0"/>
              <a:t>Encryption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22440" y="4126468"/>
            <a:ext cx="1049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FFX, EME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447800" y="3505200"/>
            <a:ext cx="1941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AES-GCM, OCB, </a:t>
            </a:r>
          </a:p>
          <a:p>
            <a:r>
              <a:rPr lang="en-US" dirty="0" smtClean="0"/>
              <a:t>CTR mode + CMAC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410200" y="3657600"/>
            <a:ext cx="14794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Signed </a:t>
            </a:r>
          </a:p>
          <a:p>
            <a:r>
              <a:rPr lang="en-US" dirty="0" err="1" smtClean="0"/>
              <a:t>Diffie-Helman</a:t>
            </a:r>
            <a:endParaRPr lang="en-US" dirty="0"/>
          </a:p>
          <a:p>
            <a:r>
              <a:rPr lang="en-US" dirty="0" smtClean="0"/>
              <a:t>key exchange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886200" y="3581400"/>
            <a:ext cx="1138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RSA-OAEP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886200" y="4202668"/>
            <a:ext cx="1320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RSA-PKCS#1</a:t>
            </a:r>
          </a:p>
          <a:p>
            <a:r>
              <a:rPr lang="en-US" dirty="0" smtClean="0"/>
              <a:t> v1.5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447800" y="4258270"/>
            <a:ext cx="12084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CBC mode, </a:t>
            </a:r>
          </a:p>
          <a:p>
            <a:r>
              <a:rPr lang="en-US" dirty="0" smtClean="0"/>
              <a:t>CTR mode,</a:t>
            </a:r>
          </a:p>
          <a:p>
            <a:r>
              <a:rPr lang="en-US" dirty="0" smtClean="0"/>
              <a:t>ECB mode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086600" y="5879068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Cryptanalysis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029604" y="3849469"/>
            <a:ext cx="20970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Cryptanalysis</a:t>
            </a:r>
          </a:p>
          <a:p>
            <a:r>
              <a:rPr lang="en-US" dirty="0" smtClean="0"/>
              <a:t>Security reductions</a:t>
            </a:r>
          </a:p>
          <a:p>
            <a:r>
              <a:rPr lang="en-US" dirty="0"/>
              <a:t> </a:t>
            </a:r>
            <a:r>
              <a:rPr lang="en-US" dirty="0" smtClean="0"/>
              <a:t> “provable security”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6889692" y="1295400"/>
            <a:ext cx="0" cy="5334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819329" y="4659868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PBKDF2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090967" y="2526268"/>
            <a:ext cx="1862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Password hashing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7074947" y="1905000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Cryptanalysis</a:t>
            </a:r>
          </a:p>
        </p:txBody>
      </p:sp>
    </p:spTree>
    <p:extLst>
      <p:ext uri="{BB962C8B-B14F-4D97-AF65-F5344CB8AC3E}">
        <p14:creationId xmlns:p14="http://schemas.microsoft.com/office/powerpoint/2010/main" val="1067943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goals for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Learning to speak crypto</a:t>
            </a:r>
          </a:p>
          <a:p>
            <a:pPr lvl="1"/>
            <a:r>
              <a:rPr lang="en-US" dirty="0" smtClean="0"/>
              <a:t>What primitives are generally for</a:t>
            </a:r>
          </a:p>
          <a:p>
            <a:pPr lvl="1"/>
            <a:r>
              <a:rPr lang="en-US" dirty="0" smtClean="0"/>
              <a:t>What are the security targets associated with them</a:t>
            </a:r>
          </a:p>
          <a:p>
            <a:r>
              <a:rPr lang="en-US" b="1" dirty="0" smtClean="0"/>
              <a:t>Current best practices </a:t>
            </a:r>
            <a:r>
              <a:rPr lang="en-US" dirty="0" smtClean="0"/>
              <a:t>for cryptographic constructions you are likely to encounter</a:t>
            </a:r>
          </a:p>
          <a:p>
            <a:pPr lvl="1"/>
            <a:r>
              <a:rPr lang="en-US" dirty="0" smtClean="0"/>
              <a:t>Understand why they are considered best</a:t>
            </a:r>
          </a:p>
          <a:p>
            <a:pPr lvl="1"/>
            <a:r>
              <a:rPr lang="en-US" dirty="0" smtClean="0"/>
              <a:t>Know how to break some inferior choices</a:t>
            </a:r>
          </a:p>
          <a:p>
            <a:r>
              <a:rPr lang="en-US" dirty="0" smtClean="0"/>
              <a:t>You should be able to </a:t>
            </a:r>
            <a:r>
              <a:rPr lang="en-US" b="1" dirty="0" smtClean="0"/>
              <a:t>build crypto libraries </a:t>
            </a:r>
            <a:r>
              <a:rPr lang="en-US" dirty="0" smtClean="0"/>
              <a:t>exposing clean, easy-to-use interfaces</a:t>
            </a:r>
          </a:p>
          <a:p>
            <a:pPr lvl="1"/>
            <a:r>
              <a:rPr lang="en-US" dirty="0" smtClean="0"/>
              <a:t>Using someone else’s implementations of primitives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101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Administrative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Some details at </a:t>
            </a:r>
            <a:r>
              <a:rPr lang="en-US" dirty="0" smtClean="0">
                <a:hlinkClick r:id="rId2"/>
              </a:rPr>
              <a:t>https://github.com/cornelltech/CS5830-Spring16</a:t>
            </a:r>
            <a:endParaRPr lang="en-US" dirty="0" smtClean="0"/>
          </a:p>
          <a:p>
            <a:r>
              <a:rPr lang="en-US" dirty="0" smtClean="0"/>
              <a:t>Big things:</a:t>
            </a:r>
          </a:p>
          <a:p>
            <a:pPr lvl="1"/>
            <a:r>
              <a:rPr lang="en-US" dirty="0" smtClean="0"/>
              <a:t>Homework assignment (Python coding)</a:t>
            </a:r>
          </a:p>
          <a:p>
            <a:pPr lvl="1"/>
            <a:r>
              <a:rPr lang="en-US" dirty="0" smtClean="0"/>
              <a:t>Final of some sort (Details TBA)</a:t>
            </a:r>
          </a:p>
          <a:p>
            <a:pPr lvl="1"/>
            <a:r>
              <a:rPr lang="en-US" dirty="0" smtClean="0"/>
              <a:t>Participation</a:t>
            </a:r>
          </a:p>
          <a:p>
            <a:pPr lvl="1"/>
            <a:r>
              <a:rPr lang="en-US" dirty="0" smtClean="0"/>
              <a:t>Projects</a:t>
            </a:r>
          </a:p>
          <a:p>
            <a:r>
              <a:rPr lang="en-US" dirty="0" smtClean="0"/>
              <a:t>TA: Rahul </a:t>
            </a:r>
            <a:r>
              <a:rPr lang="en-US" dirty="0" err="1" smtClean="0"/>
              <a:t>Chatterjee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623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Non-trivial crypto feature implemented</a:t>
            </a:r>
          </a:p>
          <a:p>
            <a:pPr lvl="1"/>
            <a:r>
              <a:rPr lang="en-US" dirty="0" smtClean="0"/>
              <a:t>For your startup project</a:t>
            </a:r>
          </a:p>
          <a:p>
            <a:pPr lvl="1"/>
            <a:r>
              <a:rPr lang="en-US" dirty="0" smtClean="0"/>
              <a:t>Other group’s startup project (need to sort IP)</a:t>
            </a:r>
          </a:p>
          <a:p>
            <a:pPr lvl="1"/>
            <a:r>
              <a:rPr lang="en-US" dirty="0" smtClean="0"/>
              <a:t>Social good project (HRW, ACLU)</a:t>
            </a:r>
          </a:p>
          <a:p>
            <a:endParaRPr lang="en-US" dirty="0"/>
          </a:p>
          <a:p>
            <a:r>
              <a:rPr lang="en-US" dirty="0" smtClean="0"/>
              <a:t>Solo or in small teams (2 or 3)</a:t>
            </a:r>
          </a:p>
          <a:p>
            <a:pPr lvl="1"/>
            <a:r>
              <a:rPr lang="en-US" dirty="0" smtClean="0"/>
              <a:t>Initial proposals will be due to me Feb 23, in-class pitches Feb 25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983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Cryptography: “Hidden writing”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Study and practice of building security protocols that resist adversarial behavior</a:t>
            </a:r>
          </a:p>
          <a:p>
            <a:r>
              <a:rPr lang="en-US" dirty="0" smtClean="0"/>
              <a:t>Blend of mathematics, engineering, computer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79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for 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Give 1 or more examples of cryptography use in your company challenge projects from last semester</a:t>
            </a:r>
          </a:p>
          <a:p>
            <a:pPr lvl="1"/>
            <a:r>
              <a:rPr lang="en-US" dirty="0" smtClean="0"/>
              <a:t>Could be code you touched, could not be</a:t>
            </a:r>
          </a:p>
          <a:p>
            <a:pPr lvl="1"/>
            <a:r>
              <a:rPr lang="en-US" dirty="0" smtClean="0"/>
              <a:t>Extra credit points if I’ve never heard of the use case</a:t>
            </a:r>
          </a:p>
          <a:p>
            <a:pPr lvl="1"/>
            <a:r>
              <a:rPr lang="en-US" dirty="0" smtClean="0"/>
              <a:t>Double extra credit points if you explain a meaningful, non-trivial attack</a:t>
            </a:r>
          </a:p>
          <a:p>
            <a:r>
              <a:rPr lang="en-US" dirty="0" smtClean="0"/>
              <a:t>Prepare a few sentence description, discussing application, security goals, pointer to (open source) code</a:t>
            </a:r>
          </a:p>
          <a:p>
            <a:pPr lvl="1"/>
            <a:r>
              <a:rPr lang="en-US" dirty="0" smtClean="0"/>
              <a:t>Tuesday we will have some people present</a:t>
            </a:r>
          </a:p>
        </p:txBody>
      </p:sp>
    </p:spTree>
    <p:extLst>
      <p:ext uri="{BB962C8B-B14F-4D97-AF65-F5344CB8AC3E}">
        <p14:creationId xmlns:p14="http://schemas.microsoft.com/office/powerpoint/2010/main" val="3512115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Cryptography use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675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 is foundational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Failures highlight dependency on good crypto:</a:t>
            </a:r>
          </a:p>
          <a:p>
            <a:r>
              <a:rPr lang="en-US" dirty="0" smtClean="0"/>
              <a:t>WWII</a:t>
            </a:r>
          </a:p>
          <a:p>
            <a:r>
              <a:rPr lang="en-US" dirty="0" smtClean="0"/>
              <a:t>Government sabotage</a:t>
            </a:r>
          </a:p>
          <a:p>
            <a:r>
              <a:rPr lang="en-US" dirty="0" err="1" smtClean="0"/>
              <a:t>Playstation</a:t>
            </a:r>
            <a:r>
              <a:rPr lang="en-US" dirty="0" smtClean="0"/>
              <a:t> 3 crack</a:t>
            </a:r>
          </a:p>
          <a:p>
            <a:r>
              <a:rPr lang="en-US" dirty="0" smtClean="0"/>
              <a:t>Wireless keys for cars</a:t>
            </a:r>
          </a:p>
          <a:p>
            <a:r>
              <a:rPr lang="en-US" dirty="0" smtClean="0"/>
              <a:t>Password cracking</a:t>
            </a:r>
          </a:p>
          <a:p>
            <a:r>
              <a:rPr lang="en-US" dirty="0" smtClean="0"/>
              <a:t>WEP attacks</a:t>
            </a:r>
          </a:p>
          <a:p>
            <a:r>
              <a:rPr lang="en-US" dirty="0" smtClean="0"/>
              <a:t>Many TLS vulnerabilities</a:t>
            </a:r>
          </a:p>
          <a:p>
            <a:r>
              <a:rPr lang="en-US" dirty="0" smtClean="0"/>
              <a:t>…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009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3400"/>
            <a:ext cx="4369486" cy="327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398" y="3438665"/>
            <a:ext cx="4575054" cy="304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24600" y="2590800"/>
            <a:ext cx="2359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Google: </a:t>
            </a:r>
          </a:p>
          <a:p>
            <a:r>
              <a:rPr lang="en-US" dirty="0" smtClean="0"/>
              <a:t>“keys under doormats”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038600"/>
            <a:ext cx="34319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Google: </a:t>
            </a:r>
          </a:p>
          <a:p>
            <a:r>
              <a:rPr lang="en-US" dirty="0" smtClean="0"/>
              <a:t>“report on smartphone encryption </a:t>
            </a:r>
          </a:p>
          <a:p>
            <a:r>
              <a:rPr lang="en-US" dirty="0" smtClean="0"/>
              <a:t>and public safety”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431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Symmetric encryption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Symmetric = secret key shared between sender and recipient</a:t>
            </a:r>
          </a:p>
          <a:p>
            <a:endParaRPr lang="en-US" dirty="0"/>
          </a:p>
          <a:p>
            <a:pPr lvl="1"/>
            <a:r>
              <a:rPr lang="en-US" dirty="0" smtClean="0"/>
              <a:t>Functionality  (correctness)</a:t>
            </a:r>
          </a:p>
          <a:p>
            <a:endParaRPr lang="en-US" dirty="0"/>
          </a:p>
          <a:p>
            <a:pPr lvl="1"/>
            <a:r>
              <a:rPr lang="en-US" dirty="0" smtClean="0"/>
              <a:t>Security  </a:t>
            </a:r>
          </a:p>
          <a:p>
            <a:pPr lvl="2"/>
            <a:r>
              <a:rPr lang="en-US" dirty="0" smtClean="0"/>
              <a:t>Capabilities of attacker</a:t>
            </a:r>
          </a:p>
          <a:p>
            <a:pPr lvl="2"/>
            <a:r>
              <a:rPr lang="en-US" dirty="0" smtClean="0"/>
              <a:t>Goals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769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dirty="0" err="1"/>
              <a:t>Auguste</a:t>
            </a:r>
            <a:r>
              <a:rPr lang="en-US" dirty="0"/>
              <a:t> </a:t>
            </a:r>
            <a:r>
              <a:rPr lang="en-US" dirty="0" err="1" smtClean="0"/>
              <a:t>Kerckhoffs</a:t>
            </a:r>
            <a:r>
              <a:rPr lang="en-US" dirty="0" smtClean="0"/>
              <a:t>’ (Second) </a:t>
            </a:r>
            <a:r>
              <a:rPr lang="en-US" dirty="0"/>
              <a:t>Principle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316308"/>
            <a:ext cx="8534400" cy="1600199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A cryptosystem should be secure even if its algorithms, implementations, configuration, etc. is made public --- the only secret should be a key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3886200" y="5105400"/>
            <a:ext cx="114125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Why?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1981200"/>
            <a:ext cx="83505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“The </a:t>
            </a:r>
            <a:r>
              <a:rPr lang="en-US" sz="2800" dirty="0"/>
              <a:t>system must not require secrecy and can be stolen </a:t>
            </a:r>
            <a:endParaRPr lang="en-US" sz="2800" dirty="0" smtClean="0"/>
          </a:p>
          <a:p>
            <a:r>
              <a:rPr lang="en-US" sz="2800" dirty="0" smtClean="0"/>
              <a:t>by </a:t>
            </a:r>
            <a:r>
              <a:rPr lang="en-US" sz="2800" dirty="0"/>
              <a:t>the enemy without causing </a:t>
            </a:r>
            <a:r>
              <a:rPr lang="en-US" sz="2800" dirty="0" smtClean="0"/>
              <a:t>trouble”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7326550" y="1154668"/>
            <a:ext cx="1284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(circa 1883)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603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Some </a:t>
            </a:r>
            <a:r>
              <a:rPr lang="en-US" dirty="0" smtClean="0"/>
              <a:t>attacker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Unknown plaintext</a:t>
            </a:r>
          </a:p>
          <a:p>
            <a:pPr lvl="1"/>
            <a:r>
              <a:rPr lang="en-US" dirty="0" smtClean="0"/>
              <a:t>attacker only sees </a:t>
            </a:r>
            <a:r>
              <a:rPr lang="en-US" dirty="0" err="1" smtClean="0"/>
              <a:t>ciphertext</a:t>
            </a:r>
            <a:r>
              <a:rPr lang="en-US" dirty="0" smtClean="0"/>
              <a:t>(s)</a:t>
            </a:r>
            <a:endParaRPr lang="en-US" dirty="0"/>
          </a:p>
          <a:p>
            <a:r>
              <a:rPr lang="en-US" b="1" dirty="0" smtClean="0"/>
              <a:t>Known plaintext</a:t>
            </a:r>
          </a:p>
          <a:p>
            <a:pPr lvl="1"/>
            <a:r>
              <a:rPr lang="en-US" dirty="0" smtClean="0"/>
              <a:t>attacker knows some plaintext-</a:t>
            </a:r>
            <a:r>
              <a:rPr lang="en-US" dirty="0" err="1" smtClean="0"/>
              <a:t>ciphertext</a:t>
            </a:r>
            <a:r>
              <a:rPr lang="en-US" dirty="0" smtClean="0"/>
              <a:t> pairs</a:t>
            </a:r>
          </a:p>
          <a:p>
            <a:r>
              <a:rPr lang="en-US" b="1" dirty="0" smtClean="0"/>
              <a:t>Chosen plaintext</a:t>
            </a:r>
          </a:p>
          <a:p>
            <a:pPr lvl="1"/>
            <a:r>
              <a:rPr lang="en-US" dirty="0" smtClean="0"/>
              <a:t>attacker can choose some plaintexts and receive encryptions of </a:t>
            </a:r>
            <a:r>
              <a:rPr lang="en-US" dirty="0" smtClean="0"/>
              <a:t>them</a:t>
            </a:r>
          </a:p>
          <a:p>
            <a:r>
              <a:rPr lang="en-US" b="1" dirty="0" smtClean="0"/>
              <a:t>Chosen </a:t>
            </a:r>
            <a:r>
              <a:rPr lang="en-US" b="1" dirty="0" err="1" smtClean="0"/>
              <a:t>ciphertext</a:t>
            </a:r>
            <a:endParaRPr lang="en-US" b="1" dirty="0" smtClean="0"/>
          </a:p>
          <a:p>
            <a:pPr lvl="1"/>
            <a:r>
              <a:rPr lang="en-US" dirty="0" smtClean="0"/>
              <a:t>Attacker can see encryptions of chosen plaintexts and decryptions of chosen </a:t>
            </a:r>
            <a:r>
              <a:rPr lang="en-US" dirty="0" err="1" smtClean="0"/>
              <a:t>ciphertexts</a:t>
            </a:r>
            <a:endParaRPr lang="en-US" dirty="0" smtClean="0"/>
          </a:p>
          <a:p>
            <a:r>
              <a:rPr lang="en-US" b="1" dirty="0" smtClean="0"/>
              <a:t>Side-channels</a:t>
            </a:r>
            <a:r>
              <a:rPr lang="en-US" dirty="0" smtClean="0"/>
              <a:t> such as timing, length, partial bits of keys, knowledge of bad key distribution, etc.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81615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Attacker goals?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08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1016</Words>
  <Application>Microsoft Macintosh PowerPoint</Application>
  <PresentationFormat>On-screen Show (4:3)</PresentationFormat>
  <Paragraphs>181</Paragraphs>
  <Slides>20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Cryptography (5830)</vt:lpstr>
      <vt:lpstr>Cryptography: “Hidden writing”</vt:lpstr>
      <vt:lpstr>Cryptography use cases</vt:lpstr>
      <vt:lpstr>Crypto is foundational</vt:lpstr>
      <vt:lpstr>PowerPoint Presentation</vt:lpstr>
      <vt:lpstr>Symmetric encryption</vt:lpstr>
      <vt:lpstr> Auguste Kerckhoffs’ (Second) Principle</vt:lpstr>
      <vt:lpstr>Some attacker capabilities</vt:lpstr>
      <vt:lpstr>Attacker goals?</vt:lpstr>
      <vt:lpstr>Shannon’s security notion</vt:lpstr>
      <vt:lpstr>One-time pads</vt:lpstr>
      <vt:lpstr>Shannon’s security notion</vt:lpstr>
      <vt:lpstr>PowerPoint Presentation</vt:lpstr>
      <vt:lpstr>Security notions are hard to get right</vt:lpstr>
      <vt:lpstr>Some basic primitives</vt:lpstr>
      <vt:lpstr>The cryptography stack</vt:lpstr>
      <vt:lpstr>Some goals for course</vt:lpstr>
      <vt:lpstr>Administrative</vt:lpstr>
      <vt:lpstr>Projects</vt:lpstr>
      <vt:lpstr>Homework for next week</vt:lpstr>
    </vt:vector>
  </TitlesOfParts>
  <Company>University of Wisconsin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Cryptography (5830)</dc:title>
  <dc:creator>Thomas Ristenpart</dc:creator>
  <cp:lastModifiedBy>Thomas Ristenpart</cp:lastModifiedBy>
  <cp:revision>51</cp:revision>
  <dcterms:created xsi:type="dcterms:W3CDTF">2016-01-28T02:38:24Z</dcterms:created>
  <dcterms:modified xsi:type="dcterms:W3CDTF">2016-01-28T19:17:35Z</dcterms:modified>
</cp:coreProperties>
</file>

<file path=docProps/thumbnail.jpeg>
</file>